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03E3C97-D860-4213-AC08-BB48DE481C8B}" type="datetimeFigureOut">
              <a:rPr lang="en-GB" smtClean="0"/>
              <a:t>31/10/2011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09A6CFF-A483-40C8-ACCC-B3721CCFDF7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Formindep</a:t>
            </a:r>
            <a:r>
              <a:rPr lang="fr-FR" dirty="0" smtClean="0"/>
              <a:t> en Europe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80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Supervise </a:t>
            </a:r>
            <a:r>
              <a:rPr lang="fr-FR" dirty="0"/>
              <a:t>le marché des 27 Etats Membres de l’Union </a:t>
            </a:r>
            <a:r>
              <a:rPr lang="fr-FR" dirty="0" smtClean="0"/>
              <a:t>Européenne</a:t>
            </a:r>
          </a:p>
          <a:p>
            <a:pPr marL="0" indent="0">
              <a:buNone/>
            </a:pPr>
            <a:endParaRPr lang="fr-FR" dirty="0"/>
          </a:p>
          <a:p>
            <a:pPr lvl="1">
              <a:lnSpc>
                <a:spcPct val="90000"/>
              </a:lnSpc>
            </a:pPr>
            <a:r>
              <a:rPr lang="fr-FR" dirty="0"/>
              <a:t>Vaccins, diabète, cancer, HIV, maladies orphelines (procédure centralisée)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Coordonne la pharmacovigilance des Agences nationales</a:t>
            </a:r>
          </a:p>
          <a:p>
            <a:pPr lvl="1">
              <a:lnSpc>
                <a:spcPct val="90000"/>
              </a:lnSpc>
            </a:pPr>
            <a:r>
              <a:rPr lang="fr-FR" dirty="0"/>
              <a:t>Arbitre les conflits entre Agences nationales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Agence Européenne des Médicaments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4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Transparence: le règlement 1049/2001</a:t>
            </a:r>
          </a:p>
          <a:p>
            <a:pPr lvl="1"/>
            <a:r>
              <a:rPr lang="fr-FR" dirty="0" smtClean="0"/>
              <a:t>Large accès aux documents publics…théorique:</a:t>
            </a:r>
          </a:p>
          <a:p>
            <a:pPr lvl="1"/>
            <a:r>
              <a:rPr lang="fr-FR" dirty="0" smtClean="0"/>
              <a:t>Absence de registre</a:t>
            </a:r>
          </a:p>
          <a:p>
            <a:pPr lvl="1"/>
            <a:r>
              <a:rPr lang="fr-FR" dirty="0" smtClean="0"/>
              <a:t>« Confidentialité commerciale »</a:t>
            </a:r>
          </a:p>
          <a:p>
            <a:pPr lvl="1"/>
            <a:r>
              <a:rPr lang="fr-FR" dirty="0" smtClean="0"/>
              <a:t>Record de plaintes auprès du Médiateur Européen</a:t>
            </a:r>
          </a:p>
          <a:p>
            <a:pPr marL="301943" lvl="1" indent="0">
              <a:buNone/>
            </a:pPr>
            <a:endParaRPr lang="fr-FR" dirty="0" smtClean="0"/>
          </a:p>
          <a:p>
            <a:pPr marL="301943" lvl="1" indent="0">
              <a:buNone/>
            </a:pPr>
            <a:endParaRPr lang="fr-FR" dirty="0"/>
          </a:p>
          <a:p>
            <a:pPr marL="301943" lvl="1" indent="0">
              <a:buNone/>
            </a:pPr>
            <a:endParaRPr lang="fr-FR" dirty="0" smtClean="0"/>
          </a:p>
          <a:p>
            <a:pPr marL="301943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des lieux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1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Indépendance</a:t>
            </a:r>
          </a:p>
          <a:p>
            <a:pPr lvl="1"/>
            <a:r>
              <a:rPr lang="fr-FR" dirty="0" smtClean="0"/>
              <a:t>Absence de contrôle des liens d’intérêts</a:t>
            </a:r>
            <a:r>
              <a:rPr lang="en-GB" dirty="0" smtClean="0"/>
              <a:t> </a:t>
            </a:r>
            <a:r>
              <a:rPr lang="en-GB" dirty="0" err="1" smtClean="0"/>
              <a:t>individuels</a:t>
            </a:r>
            <a:endParaRPr lang="en-GB" dirty="0" smtClean="0"/>
          </a:p>
          <a:p>
            <a:pPr lvl="1"/>
            <a:r>
              <a:rPr lang="fr-FR" dirty="0" smtClean="0"/>
              <a:t>Conflits d’intérêts institutionnalisés (ICH, DIA…)</a:t>
            </a:r>
          </a:p>
          <a:p>
            <a:pPr lvl="1"/>
            <a:r>
              <a:rPr lang="fr-FR" dirty="0" smtClean="0"/>
              <a:t>Capture totale de l’agence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Etat des lieux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sein du collectif Europe et Médicament</a:t>
            </a:r>
          </a:p>
          <a:p>
            <a:pPr lvl="1"/>
            <a:r>
              <a:rPr lang="fr-FR" dirty="0" smtClean="0"/>
              <a:t>Réponse aux consultations publiques</a:t>
            </a:r>
          </a:p>
          <a:p>
            <a:pPr lvl="2"/>
            <a:r>
              <a:rPr lang="fr-FR" dirty="0" smtClean="0"/>
              <a:t>Pharmacovigilance</a:t>
            </a:r>
          </a:p>
          <a:p>
            <a:pPr lvl="2"/>
            <a:r>
              <a:rPr lang="fr-FR" dirty="0" smtClean="0"/>
              <a:t>Accès aux données</a:t>
            </a:r>
          </a:p>
          <a:p>
            <a:pPr lvl="2"/>
            <a:r>
              <a:rPr lang="fr-FR" dirty="0" smtClean="0"/>
              <a:t>Essais cliniques 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du </a:t>
            </a:r>
            <a:r>
              <a:rPr lang="fr-FR" dirty="0" err="1" smtClean="0"/>
              <a:t>Formindep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1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cas </a:t>
            </a:r>
            <a:r>
              <a:rPr lang="fr-FR" dirty="0" err="1" smtClean="0"/>
              <a:t>Lönngren</a:t>
            </a:r>
            <a:endParaRPr lang="fr-FR" dirty="0" smtClean="0"/>
          </a:p>
          <a:p>
            <a:pPr lvl="1"/>
            <a:r>
              <a:rPr lang="fr-FR" dirty="0" smtClean="0"/>
              <a:t>Demande d’accès aux documents</a:t>
            </a:r>
          </a:p>
          <a:p>
            <a:pPr lvl="1"/>
            <a:r>
              <a:rPr lang="fr-FR" dirty="0" smtClean="0"/>
              <a:t>Alerte de la commission ENVI du Parlement Européen</a:t>
            </a:r>
          </a:p>
          <a:p>
            <a:pPr lvl="1"/>
            <a:r>
              <a:rPr lang="fr-FR" dirty="0" smtClean="0"/>
              <a:t>Question écrite parlementaire à la Commission</a:t>
            </a:r>
          </a:p>
          <a:p>
            <a:pPr lvl="1"/>
            <a:r>
              <a:rPr lang="fr-FR" dirty="0" smtClean="0"/>
              <a:t>Réévaluation du cas </a:t>
            </a:r>
            <a:r>
              <a:rPr lang="fr-FR" dirty="0" err="1" smtClean="0"/>
              <a:t>Lönngren</a:t>
            </a:r>
            <a:r>
              <a:rPr lang="fr-FR" dirty="0" smtClean="0"/>
              <a:t> par l’Agence</a:t>
            </a:r>
          </a:p>
          <a:p>
            <a:pPr lvl="1"/>
            <a:r>
              <a:rPr lang="fr-FR" dirty="0" smtClean="0"/>
              <a:t>Refus du quitus par le Parlement</a:t>
            </a:r>
          </a:p>
          <a:p>
            <a:pPr lvl="1"/>
            <a:r>
              <a:rPr lang="fr-FR" dirty="0" smtClean="0"/>
              <a:t>Engagements de l’Agence</a:t>
            </a:r>
          </a:p>
          <a:p>
            <a:pPr marL="301943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du </a:t>
            </a:r>
            <a:r>
              <a:rPr lang="fr-FR" dirty="0" err="1" smtClean="0"/>
              <a:t>Formindep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9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sein de ALTER-EU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Evolution des règles: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-traçabilité du lobbying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-transparence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-pantouflage: cas </a:t>
            </a:r>
            <a:r>
              <a:rPr lang="fr-FR" dirty="0" err="1" smtClean="0"/>
              <a:t>Lönngren</a:t>
            </a:r>
            <a:r>
              <a:rPr lang="fr-FR" dirty="0" smtClean="0"/>
              <a:t>, commissaires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Actions du </a:t>
            </a:r>
            <a:r>
              <a:rPr lang="fr-FR" dirty="0" err="1" smtClean="0"/>
              <a:t>Formindep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35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Publication en ligne des DPI de l’EMA</a:t>
            </a:r>
          </a:p>
          <a:p>
            <a:r>
              <a:rPr lang="fr-FR" dirty="0" smtClean="0"/>
              <a:t>Nouvelles règles de gestion des conflits d’intérêts</a:t>
            </a:r>
          </a:p>
          <a:p>
            <a:r>
              <a:rPr lang="fr-FR" dirty="0" smtClean="0"/>
              <a:t>Registre européen des </a:t>
            </a:r>
            <a:r>
              <a:rPr lang="fr-FR" smtClean="0"/>
              <a:t>essais cliniques</a:t>
            </a:r>
          </a:p>
          <a:p>
            <a:endParaRPr lang="fr-FR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progrès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4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173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Le Formindep en Europe</vt:lpstr>
      <vt:lpstr>Agence Européenne des Médicaments</vt:lpstr>
      <vt:lpstr>Etat des lieux </vt:lpstr>
      <vt:lpstr>Etat des lieux</vt:lpstr>
      <vt:lpstr>Actions du Formindep</vt:lpstr>
      <vt:lpstr>Actions du Formindep</vt:lpstr>
      <vt:lpstr>Actions du Formindep</vt:lpstr>
      <vt:lpstr>Les progrès</vt:lpstr>
    </vt:vector>
  </TitlesOfParts>
  <Company>European Space Agency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Formindep en Europe</dc:title>
  <dc:creator>Anne Chailleu</dc:creator>
  <cp:lastModifiedBy>Anne Chailleu</cp:lastModifiedBy>
  <cp:revision>5</cp:revision>
  <dcterms:created xsi:type="dcterms:W3CDTF">2011-10-31T08:16:56Z</dcterms:created>
  <dcterms:modified xsi:type="dcterms:W3CDTF">2011-10-31T16:20:43Z</dcterms:modified>
</cp:coreProperties>
</file>